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90" r:id="rId4"/>
    <p:sldId id="291" r:id="rId5"/>
    <p:sldId id="292" r:id="rId6"/>
    <p:sldId id="293" r:id="rId7"/>
    <p:sldId id="294" r:id="rId8"/>
    <p:sldId id="268" r:id="rId9"/>
    <p:sldId id="295" r:id="rId10"/>
    <p:sldId id="296" r:id="rId11"/>
    <p:sldId id="297" r:id="rId12"/>
    <p:sldId id="298" r:id="rId13"/>
    <p:sldId id="299" r:id="rId14"/>
    <p:sldId id="281" r:id="rId15"/>
    <p:sldId id="280" r:id="rId16"/>
    <p:sldId id="279" r:id="rId17"/>
    <p:sldId id="286" r:id="rId18"/>
    <p:sldId id="285" r:id="rId19"/>
    <p:sldId id="284" r:id="rId20"/>
    <p:sldId id="300" r:id="rId21"/>
    <p:sldId id="301" r:id="rId22"/>
    <p:sldId id="302" r:id="rId23"/>
    <p:sldId id="303" r:id="rId24"/>
    <p:sldId id="305" r:id="rId25"/>
    <p:sldId id="304" r:id="rId26"/>
    <p:sldId id="288" r:id="rId27"/>
    <p:sldId id="267" r:id="rId28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022" autoAdjust="0"/>
  </p:normalViewPr>
  <p:slideViewPr>
    <p:cSldViewPr>
      <p:cViewPr varScale="1">
        <p:scale>
          <a:sx n="62" d="100"/>
          <a:sy n="62" d="100"/>
        </p:scale>
        <p:origin x="-15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ATUM\&#1040;&#1053;&#1040;&#1051;&#1048;&#1058;&#1048;&#1050;&#1040;%20&#1047;&#1045;&#1052;&#1051;&#1071;\&#1044;&#1072;&#1085;&#1085;&#1099;&#1077;%20&#1076;&#1086;&#1082;&#1083;&#1072;&#1076;&#1072;%20&#1052;&#1057;&#1061;%2020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6C336-670A-4735-AC91-6CE3C7A87FA7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8161C-AEA4-4B9B-A841-F80006B6A762}">
      <dgm:prSet phldrT="[Текст]"/>
      <dgm:spPr>
        <a:solidFill>
          <a:srgbClr val="990000"/>
        </a:solidFill>
      </dgm:spPr>
      <dgm:t>
        <a:bodyPr/>
        <a:lstStyle/>
        <a:p>
          <a:r>
            <a:rPr lang="ru-RU" b="1" dirty="0" smtClean="0"/>
            <a:t>Нет долгов по основному долгу</a:t>
          </a:r>
          <a:endParaRPr lang="ru-RU" b="1" dirty="0"/>
        </a:p>
      </dgm:t>
    </dgm:pt>
    <dgm:pt modelId="{A29FD455-7EEB-4D5B-A3AE-9CD61F8D357F}" type="parTrans" cxnId="{62E9703F-B4B3-4F14-BFF9-14BA151B9FEC}">
      <dgm:prSet/>
      <dgm:spPr/>
      <dgm:t>
        <a:bodyPr/>
        <a:lstStyle/>
        <a:p>
          <a:endParaRPr lang="ru-RU"/>
        </a:p>
      </dgm:t>
    </dgm:pt>
    <dgm:pt modelId="{1D1F7626-5431-4A54-8326-8E457C7579C5}" type="sibTrans" cxnId="{62E9703F-B4B3-4F14-BFF9-14BA151B9FEC}">
      <dgm:prSet/>
      <dgm:spPr>
        <a:ln w="38100"/>
      </dgm:spPr>
      <dgm:t>
        <a:bodyPr/>
        <a:lstStyle/>
        <a:p>
          <a:endParaRPr lang="ru-RU"/>
        </a:p>
      </dgm:t>
    </dgm:pt>
    <dgm:pt modelId="{A3A45724-62AE-4113-AE0B-657AFB9EB38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Нет долга по налогам</a:t>
          </a:r>
          <a:endParaRPr lang="ru-RU" b="1" dirty="0"/>
        </a:p>
      </dgm:t>
    </dgm:pt>
    <dgm:pt modelId="{94E8F517-D7D8-4A32-A999-5CA33F2321B6}" type="parTrans" cxnId="{48C69E36-D2C3-49F6-9BE2-721E8546C8F8}">
      <dgm:prSet/>
      <dgm:spPr/>
      <dgm:t>
        <a:bodyPr/>
        <a:lstStyle/>
        <a:p>
          <a:endParaRPr lang="ru-RU"/>
        </a:p>
      </dgm:t>
    </dgm:pt>
    <dgm:pt modelId="{5708A517-87D6-48EE-BAE1-8D362D0DEA0F}" type="sibTrans" cxnId="{48C69E36-D2C3-49F6-9BE2-721E8546C8F8}">
      <dgm:prSet/>
      <dgm:spPr>
        <a:ln w="38100"/>
      </dgm:spPr>
      <dgm:t>
        <a:bodyPr/>
        <a:lstStyle/>
        <a:p>
          <a:endParaRPr lang="ru-RU"/>
        </a:p>
      </dgm:t>
    </dgm:pt>
    <dgm:pt modelId="{F01F8238-7732-4075-8E10-26D6CC9C7BFE}">
      <dgm:prSet phldrT="[Текст]"/>
      <dgm:spPr>
        <a:solidFill>
          <a:srgbClr val="993366"/>
        </a:solidFill>
      </dgm:spPr>
      <dgm:t>
        <a:bodyPr/>
        <a:lstStyle/>
        <a:p>
          <a:r>
            <a:rPr lang="ru-RU" b="1" dirty="0" smtClean="0"/>
            <a:t>Нет банкротства</a:t>
          </a:r>
          <a:endParaRPr lang="ru-RU" b="1" dirty="0"/>
        </a:p>
      </dgm:t>
    </dgm:pt>
    <dgm:pt modelId="{FAB017CD-B94C-4B1D-A153-3E786564D83D}" type="parTrans" cxnId="{FFD88A2B-2143-4C37-AFE0-68CFE46A2931}">
      <dgm:prSet/>
      <dgm:spPr/>
      <dgm:t>
        <a:bodyPr/>
        <a:lstStyle/>
        <a:p>
          <a:endParaRPr lang="ru-RU"/>
        </a:p>
      </dgm:t>
    </dgm:pt>
    <dgm:pt modelId="{A83E2093-CC31-42B4-8A7F-DA0BCBD59301}" type="sibTrans" cxnId="{FFD88A2B-2143-4C37-AFE0-68CFE46A2931}">
      <dgm:prSet/>
      <dgm:spPr>
        <a:ln w="38100"/>
      </dgm:spPr>
      <dgm:t>
        <a:bodyPr/>
        <a:lstStyle/>
        <a:p>
          <a:endParaRPr lang="ru-RU"/>
        </a:p>
      </dgm:t>
    </dgm:pt>
    <dgm:pt modelId="{665D2A84-8C45-4A60-9711-A61B92FB79C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Субсидия не больше кредита</a:t>
          </a:r>
          <a:endParaRPr lang="ru-RU" b="1" dirty="0"/>
        </a:p>
      </dgm:t>
    </dgm:pt>
    <dgm:pt modelId="{D65BFF5F-DCC4-4D81-AE7F-F357F519ECE1}" type="parTrans" cxnId="{D62E321F-627C-4AF1-82DC-F37DDA644B5B}">
      <dgm:prSet/>
      <dgm:spPr/>
      <dgm:t>
        <a:bodyPr/>
        <a:lstStyle/>
        <a:p>
          <a:endParaRPr lang="ru-RU"/>
        </a:p>
      </dgm:t>
    </dgm:pt>
    <dgm:pt modelId="{58933E5C-1930-41D1-B61B-C66CB34F4228}" type="sibTrans" cxnId="{D62E321F-627C-4AF1-82DC-F37DDA644B5B}">
      <dgm:prSet/>
      <dgm:spPr>
        <a:ln w="38100"/>
      </dgm:spPr>
      <dgm:t>
        <a:bodyPr/>
        <a:lstStyle/>
        <a:p>
          <a:endParaRPr lang="ru-RU"/>
        </a:p>
      </dgm:t>
    </dgm:pt>
    <dgm:pt modelId="{EE0FF7DD-D49E-4EB1-B9B8-6B87CDD527A4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dirty="0" smtClean="0"/>
            <a:t>Нет просрочки по процентам</a:t>
          </a:r>
          <a:endParaRPr lang="ru-RU" b="1" dirty="0"/>
        </a:p>
      </dgm:t>
    </dgm:pt>
    <dgm:pt modelId="{C3ADBC8B-EAFB-4A70-9DBE-BB69A1B39756}" type="parTrans" cxnId="{10FBAF18-0835-4F34-BDEE-DB050AFF2D65}">
      <dgm:prSet/>
      <dgm:spPr/>
      <dgm:t>
        <a:bodyPr/>
        <a:lstStyle/>
        <a:p>
          <a:endParaRPr lang="ru-RU"/>
        </a:p>
      </dgm:t>
    </dgm:pt>
    <dgm:pt modelId="{96BC73C1-3BA3-4D0F-AC31-64550263ECFC}" type="sibTrans" cxnId="{10FBAF18-0835-4F34-BDEE-DB050AFF2D65}">
      <dgm:prSet/>
      <dgm:spPr>
        <a:ln w="38100"/>
      </dgm:spPr>
      <dgm:t>
        <a:bodyPr/>
        <a:lstStyle/>
        <a:p>
          <a:endParaRPr lang="ru-RU"/>
        </a:p>
      </dgm:t>
    </dgm:pt>
    <dgm:pt modelId="{C9D82DBD-A576-417F-B5B8-32E50FE77C73}" type="pres">
      <dgm:prSet presAssocID="{3BE6C336-670A-4735-AC91-6CE3C7A87F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52821-8931-4213-891B-5A98A70C6678}" type="pres">
      <dgm:prSet presAssocID="{9B88161C-AEA4-4B9B-A841-F80006B6A762}" presName="node" presStyleLbl="node1" presStyleIdx="0" presStyleCnt="5" custScaleX="115336" custScaleY="12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D9150-DCF9-4C74-AC8B-139F78105F85}" type="pres">
      <dgm:prSet presAssocID="{9B88161C-AEA4-4B9B-A841-F80006B6A762}" presName="spNode" presStyleCnt="0"/>
      <dgm:spPr/>
    </dgm:pt>
    <dgm:pt modelId="{D8339B23-1571-4C5B-B363-91BC5B9499D6}" type="pres">
      <dgm:prSet presAssocID="{1D1F7626-5431-4A54-8326-8E457C7579C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D6BEE77-767F-4E78-B9FC-B8C1C9B9D6A3}" type="pres">
      <dgm:prSet presAssocID="{A3A45724-62AE-4113-AE0B-657AFB9EB384}" presName="node" presStyleLbl="node1" presStyleIdx="1" presStyleCnt="5" custScaleX="120085" custScaleY="13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2F8E3-08C8-4F6E-816A-4DDB03C4C18D}" type="pres">
      <dgm:prSet presAssocID="{A3A45724-62AE-4113-AE0B-657AFB9EB384}" presName="spNode" presStyleCnt="0"/>
      <dgm:spPr/>
    </dgm:pt>
    <dgm:pt modelId="{106FDF38-6BAA-43EE-876B-0FFB3412A9A6}" type="pres">
      <dgm:prSet presAssocID="{5708A517-87D6-48EE-BAE1-8D362D0DEA0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53B6850-7E3E-40E5-98C4-26C982F673E3}" type="pres">
      <dgm:prSet presAssocID="{F01F8238-7732-4075-8E10-26D6CC9C7BFE}" presName="node" presStyleLbl="node1" presStyleIdx="2" presStyleCnt="5" custScaleX="124199" custScaleY="16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66F2B-A815-4EFD-B750-D9913D9ABF38}" type="pres">
      <dgm:prSet presAssocID="{F01F8238-7732-4075-8E10-26D6CC9C7BFE}" presName="spNode" presStyleCnt="0"/>
      <dgm:spPr/>
    </dgm:pt>
    <dgm:pt modelId="{4BD2D375-31AD-4D53-9371-A4586D36CFF8}" type="pres">
      <dgm:prSet presAssocID="{A83E2093-CC31-42B4-8A7F-DA0BCBD5930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74DE4C8-BA78-40E0-8D2F-0E2699909408}" type="pres">
      <dgm:prSet presAssocID="{665D2A84-8C45-4A60-9711-A61B92FB79CA}" presName="node" presStyleLbl="node1" presStyleIdx="3" presStyleCnt="5" custScaleX="128735" custScaleY="15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381E8-A921-4C47-96DC-0B28DEFBD56A}" type="pres">
      <dgm:prSet presAssocID="{665D2A84-8C45-4A60-9711-A61B92FB79CA}" presName="spNode" presStyleCnt="0"/>
      <dgm:spPr/>
    </dgm:pt>
    <dgm:pt modelId="{AAFBC8B6-B8A2-499F-859F-8C3138DFC214}" type="pres">
      <dgm:prSet presAssocID="{58933E5C-1930-41D1-B61B-C66CB34F42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C82E4ED-4B41-4853-B8CC-326064982C5D}" type="pres">
      <dgm:prSet presAssocID="{EE0FF7DD-D49E-4EB1-B9B8-6B87CDD527A4}" presName="node" presStyleLbl="node1" presStyleIdx="4" presStyleCnt="5" custScaleX="121174" custScaleY="13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C40B-A826-43D5-8CF1-554A99956547}" type="pres">
      <dgm:prSet presAssocID="{EE0FF7DD-D49E-4EB1-B9B8-6B87CDD527A4}" presName="spNode" presStyleCnt="0"/>
      <dgm:spPr/>
    </dgm:pt>
    <dgm:pt modelId="{07F3C095-B0FB-4EC7-BABC-3AF0868E82D7}" type="pres">
      <dgm:prSet presAssocID="{96BC73C1-3BA3-4D0F-AC31-64550263ECF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9FFB7EB-C9B9-422A-A404-D3B05FF5FC32}" type="presOf" srcId="{1D1F7626-5431-4A54-8326-8E457C7579C5}" destId="{D8339B23-1571-4C5B-B363-91BC5B9499D6}" srcOrd="0" destOrd="0" presId="urn:microsoft.com/office/officeart/2005/8/layout/cycle6"/>
    <dgm:cxn modelId="{1F6E9B4B-31A3-4EE3-9A94-5F28E034A7AE}" type="presOf" srcId="{665D2A84-8C45-4A60-9711-A61B92FB79CA}" destId="{F74DE4C8-BA78-40E0-8D2F-0E2699909408}" srcOrd="0" destOrd="0" presId="urn:microsoft.com/office/officeart/2005/8/layout/cycle6"/>
    <dgm:cxn modelId="{FFD88A2B-2143-4C37-AFE0-68CFE46A2931}" srcId="{3BE6C336-670A-4735-AC91-6CE3C7A87FA7}" destId="{F01F8238-7732-4075-8E10-26D6CC9C7BFE}" srcOrd="2" destOrd="0" parTransId="{FAB017CD-B94C-4B1D-A153-3E786564D83D}" sibTransId="{A83E2093-CC31-42B4-8A7F-DA0BCBD59301}"/>
    <dgm:cxn modelId="{94A9E840-EEBA-448B-8510-1DDFF7B022A2}" type="presOf" srcId="{9B88161C-AEA4-4B9B-A841-F80006B6A762}" destId="{78A52821-8931-4213-891B-5A98A70C6678}" srcOrd="0" destOrd="0" presId="urn:microsoft.com/office/officeart/2005/8/layout/cycle6"/>
    <dgm:cxn modelId="{F78343F1-600B-455F-99EB-C014DF6361D4}" type="presOf" srcId="{96BC73C1-3BA3-4D0F-AC31-64550263ECFC}" destId="{07F3C095-B0FB-4EC7-BABC-3AF0868E82D7}" srcOrd="0" destOrd="0" presId="urn:microsoft.com/office/officeart/2005/8/layout/cycle6"/>
    <dgm:cxn modelId="{263D5457-1A32-4554-A825-7A1988EAC406}" type="presOf" srcId="{5708A517-87D6-48EE-BAE1-8D362D0DEA0F}" destId="{106FDF38-6BAA-43EE-876B-0FFB3412A9A6}" srcOrd="0" destOrd="0" presId="urn:microsoft.com/office/officeart/2005/8/layout/cycle6"/>
    <dgm:cxn modelId="{78BED902-F460-4192-9D42-94B9AC9216CA}" type="presOf" srcId="{3BE6C336-670A-4735-AC91-6CE3C7A87FA7}" destId="{C9D82DBD-A576-417F-B5B8-32E50FE77C73}" srcOrd="0" destOrd="0" presId="urn:microsoft.com/office/officeart/2005/8/layout/cycle6"/>
    <dgm:cxn modelId="{BFFFB022-CB33-4AAC-A143-E0477B9F5316}" type="presOf" srcId="{A3A45724-62AE-4113-AE0B-657AFB9EB384}" destId="{3D6BEE77-767F-4E78-B9FC-B8C1C9B9D6A3}" srcOrd="0" destOrd="0" presId="urn:microsoft.com/office/officeart/2005/8/layout/cycle6"/>
    <dgm:cxn modelId="{90339FF3-AE86-49C5-9A93-6E83C45F2AB1}" type="presOf" srcId="{58933E5C-1930-41D1-B61B-C66CB34F4228}" destId="{AAFBC8B6-B8A2-499F-859F-8C3138DFC214}" srcOrd="0" destOrd="0" presId="urn:microsoft.com/office/officeart/2005/8/layout/cycle6"/>
    <dgm:cxn modelId="{62E9703F-B4B3-4F14-BFF9-14BA151B9FEC}" srcId="{3BE6C336-670A-4735-AC91-6CE3C7A87FA7}" destId="{9B88161C-AEA4-4B9B-A841-F80006B6A762}" srcOrd="0" destOrd="0" parTransId="{A29FD455-7EEB-4D5B-A3AE-9CD61F8D357F}" sibTransId="{1D1F7626-5431-4A54-8326-8E457C7579C5}"/>
    <dgm:cxn modelId="{E0A33301-2E94-4F2D-88F8-EA6FEEF9C12A}" type="presOf" srcId="{A83E2093-CC31-42B4-8A7F-DA0BCBD59301}" destId="{4BD2D375-31AD-4D53-9371-A4586D36CFF8}" srcOrd="0" destOrd="0" presId="urn:microsoft.com/office/officeart/2005/8/layout/cycle6"/>
    <dgm:cxn modelId="{D62E321F-627C-4AF1-82DC-F37DDA644B5B}" srcId="{3BE6C336-670A-4735-AC91-6CE3C7A87FA7}" destId="{665D2A84-8C45-4A60-9711-A61B92FB79CA}" srcOrd="3" destOrd="0" parTransId="{D65BFF5F-DCC4-4D81-AE7F-F357F519ECE1}" sibTransId="{58933E5C-1930-41D1-B61B-C66CB34F4228}"/>
    <dgm:cxn modelId="{10FBAF18-0835-4F34-BDEE-DB050AFF2D65}" srcId="{3BE6C336-670A-4735-AC91-6CE3C7A87FA7}" destId="{EE0FF7DD-D49E-4EB1-B9B8-6B87CDD527A4}" srcOrd="4" destOrd="0" parTransId="{C3ADBC8B-EAFB-4A70-9DBE-BB69A1B39756}" sibTransId="{96BC73C1-3BA3-4D0F-AC31-64550263ECFC}"/>
    <dgm:cxn modelId="{CBCEC3BB-3BBF-4F69-8EBD-C0150B272C68}" type="presOf" srcId="{F01F8238-7732-4075-8E10-26D6CC9C7BFE}" destId="{053B6850-7E3E-40E5-98C4-26C982F673E3}" srcOrd="0" destOrd="0" presId="urn:microsoft.com/office/officeart/2005/8/layout/cycle6"/>
    <dgm:cxn modelId="{48C69E36-D2C3-49F6-9BE2-721E8546C8F8}" srcId="{3BE6C336-670A-4735-AC91-6CE3C7A87FA7}" destId="{A3A45724-62AE-4113-AE0B-657AFB9EB384}" srcOrd="1" destOrd="0" parTransId="{94E8F517-D7D8-4A32-A999-5CA33F2321B6}" sibTransId="{5708A517-87D6-48EE-BAE1-8D362D0DEA0F}"/>
    <dgm:cxn modelId="{E9DC9036-B9DC-4359-B0DB-94F477BEDCEA}" type="presOf" srcId="{EE0FF7DD-D49E-4EB1-B9B8-6B87CDD527A4}" destId="{6C82E4ED-4B41-4853-B8CC-326064982C5D}" srcOrd="0" destOrd="0" presId="urn:microsoft.com/office/officeart/2005/8/layout/cycle6"/>
    <dgm:cxn modelId="{BCC15554-02F0-476B-A882-F6B4831ACDED}" type="presParOf" srcId="{C9D82DBD-A576-417F-B5B8-32E50FE77C73}" destId="{78A52821-8931-4213-891B-5A98A70C6678}" srcOrd="0" destOrd="0" presId="urn:microsoft.com/office/officeart/2005/8/layout/cycle6"/>
    <dgm:cxn modelId="{8A521654-4B5E-4F08-A7A8-11B543AE48B9}" type="presParOf" srcId="{C9D82DBD-A576-417F-B5B8-32E50FE77C73}" destId="{DEDD9150-DCF9-4C74-AC8B-139F78105F85}" srcOrd="1" destOrd="0" presId="urn:microsoft.com/office/officeart/2005/8/layout/cycle6"/>
    <dgm:cxn modelId="{9C2B684C-813C-4117-8763-8D07C87084DB}" type="presParOf" srcId="{C9D82DBD-A576-417F-B5B8-32E50FE77C73}" destId="{D8339B23-1571-4C5B-B363-91BC5B9499D6}" srcOrd="2" destOrd="0" presId="urn:microsoft.com/office/officeart/2005/8/layout/cycle6"/>
    <dgm:cxn modelId="{A788EDB8-6F4D-4AD2-A35A-A9DB42370DB6}" type="presParOf" srcId="{C9D82DBD-A576-417F-B5B8-32E50FE77C73}" destId="{3D6BEE77-767F-4E78-B9FC-B8C1C9B9D6A3}" srcOrd="3" destOrd="0" presId="urn:microsoft.com/office/officeart/2005/8/layout/cycle6"/>
    <dgm:cxn modelId="{0842B5CF-2871-41BD-8DFA-C814DB7B8BA4}" type="presParOf" srcId="{C9D82DBD-A576-417F-B5B8-32E50FE77C73}" destId="{8332F8E3-08C8-4F6E-816A-4DDB03C4C18D}" srcOrd="4" destOrd="0" presId="urn:microsoft.com/office/officeart/2005/8/layout/cycle6"/>
    <dgm:cxn modelId="{933B64EB-3EE0-401C-9E6F-DFBD4FB46932}" type="presParOf" srcId="{C9D82DBD-A576-417F-B5B8-32E50FE77C73}" destId="{106FDF38-6BAA-43EE-876B-0FFB3412A9A6}" srcOrd="5" destOrd="0" presId="urn:microsoft.com/office/officeart/2005/8/layout/cycle6"/>
    <dgm:cxn modelId="{EEB8B183-2A60-4ABC-A930-20AD9BF9FB74}" type="presParOf" srcId="{C9D82DBD-A576-417F-B5B8-32E50FE77C73}" destId="{053B6850-7E3E-40E5-98C4-26C982F673E3}" srcOrd="6" destOrd="0" presId="urn:microsoft.com/office/officeart/2005/8/layout/cycle6"/>
    <dgm:cxn modelId="{FD478414-2A47-4684-8A84-5E1381515CA4}" type="presParOf" srcId="{C9D82DBD-A576-417F-B5B8-32E50FE77C73}" destId="{FFB66F2B-A815-4EFD-B750-D9913D9ABF38}" srcOrd="7" destOrd="0" presId="urn:microsoft.com/office/officeart/2005/8/layout/cycle6"/>
    <dgm:cxn modelId="{BAC538D1-D160-4A3C-8508-C0BC8E5838BB}" type="presParOf" srcId="{C9D82DBD-A576-417F-B5B8-32E50FE77C73}" destId="{4BD2D375-31AD-4D53-9371-A4586D36CFF8}" srcOrd="8" destOrd="0" presId="urn:microsoft.com/office/officeart/2005/8/layout/cycle6"/>
    <dgm:cxn modelId="{E8E0F172-D74D-4A26-8634-7FA9A069230A}" type="presParOf" srcId="{C9D82DBD-A576-417F-B5B8-32E50FE77C73}" destId="{F74DE4C8-BA78-40E0-8D2F-0E2699909408}" srcOrd="9" destOrd="0" presId="urn:microsoft.com/office/officeart/2005/8/layout/cycle6"/>
    <dgm:cxn modelId="{FBC482D4-78D6-4A60-A20B-43ED03DFA22A}" type="presParOf" srcId="{C9D82DBD-A576-417F-B5B8-32E50FE77C73}" destId="{674381E8-A921-4C47-96DC-0B28DEFBD56A}" srcOrd="10" destOrd="0" presId="urn:microsoft.com/office/officeart/2005/8/layout/cycle6"/>
    <dgm:cxn modelId="{EB8402E7-31E4-4A79-8345-CFD4631AA412}" type="presParOf" srcId="{C9D82DBD-A576-417F-B5B8-32E50FE77C73}" destId="{AAFBC8B6-B8A2-499F-859F-8C3138DFC214}" srcOrd="11" destOrd="0" presId="urn:microsoft.com/office/officeart/2005/8/layout/cycle6"/>
    <dgm:cxn modelId="{F4D0B05C-C502-4565-800C-DAF9CD902537}" type="presParOf" srcId="{C9D82DBD-A576-417F-B5B8-32E50FE77C73}" destId="{6C82E4ED-4B41-4853-B8CC-326064982C5D}" srcOrd="12" destOrd="0" presId="urn:microsoft.com/office/officeart/2005/8/layout/cycle6"/>
    <dgm:cxn modelId="{CCF12D88-7EFC-4E67-9A4A-8C3E2DBED0CF}" type="presParOf" srcId="{C9D82DBD-A576-417F-B5B8-32E50FE77C73}" destId="{4861C40B-A826-43D5-8CF1-554A99956547}" srcOrd="13" destOrd="0" presId="urn:microsoft.com/office/officeart/2005/8/layout/cycle6"/>
    <dgm:cxn modelId="{16492444-A191-4DAE-94A7-E6AB0CE05485}" type="presParOf" srcId="{C9D82DBD-A576-417F-B5B8-32E50FE77C73}" destId="{07F3C095-B0FB-4EC7-BABC-3AF0868E82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7E778-C67D-401E-A3BB-C5D5C92ED4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B80E2-108A-4A58-BC14-32D2AFFC265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Нет субсидии</a:t>
          </a:r>
          <a:endParaRPr lang="ru-RU" b="1" dirty="0">
            <a:solidFill>
              <a:schemeClr val="bg1"/>
            </a:solidFill>
          </a:endParaRPr>
        </a:p>
      </dgm:t>
    </dgm:pt>
    <dgm:pt modelId="{10D243CE-EF2D-42A7-8A14-9566813401B2}" type="parTrans" cxnId="{BA6B44BE-6786-4F46-9FB7-1DCDAB7959AC}">
      <dgm:prSet/>
      <dgm:spPr/>
      <dgm:t>
        <a:bodyPr/>
        <a:lstStyle/>
        <a:p>
          <a:endParaRPr lang="ru-RU"/>
        </a:p>
      </dgm:t>
    </dgm:pt>
    <dgm:pt modelId="{0398D342-8B98-4ED3-B33A-B125728243BE}" type="sibTrans" cxnId="{BA6B44BE-6786-4F46-9FB7-1DCDAB7959AC}">
      <dgm:prSet/>
      <dgm:spPr/>
      <dgm:t>
        <a:bodyPr/>
        <a:lstStyle/>
        <a:p>
          <a:endParaRPr lang="ru-RU"/>
        </a:p>
      </dgm:t>
    </dgm:pt>
    <dgm:pt modelId="{26D23EBB-AD4A-4C5C-AB46-9127EDD498F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Отказ</a:t>
          </a:r>
          <a:endParaRPr lang="ru-RU" b="1" dirty="0">
            <a:solidFill>
              <a:schemeClr val="bg1"/>
            </a:solidFill>
          </a:endParaRPr>
        </a:p>
      </dgm:t>
    </dgm:pt>
    <dgm:pt modelId="{67070F08-A7C9-4DED-AF4F-A21F741055F5}" type="parTrans" cxnId="{8D7F905C-5389-4EA1-A2AF-773F4BD8C105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ru-RU"/>
        </a:p>
      </dgm:t>
    </dgm:pt>
    <dgm:pt modelId="{9CCB91E8-FF03-41A9-9518-93D52C082A1A}" type="sibTrans" cxnId="{8D7F905C-5389-4EA1-A2AF-773F4BD8C105}">
      <dgm:prSet/>
      <dgm:spPr/>
      <dgm:t>
        <a:bodyPr/>
        <a:lstStyle/>
        <a:p>
          <a:endParaRPr lang="ru-RU"/>
        </a:p>
      </dgm:t>
    </dgm:pt>
    <dgm:pt modelId="{130ACEA3-F0C1-4FA5-8A38-D220838FB7CC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Оформление документов</a:t>
          </a:r>
          <a:endParaRPr lang="ru-RU" b="1" dirty="0">
            <a:solidFill>
              <a:schemeClr val="bg1"/>
            </a:solidFill>
          </a:endParaRPr>
        </a:p>
      </dgm:t>
    </dgm:pt>
    <dgm:pt modelId="{A2A1A24F-2FCE-469D-B205-F1AD5BB10ACC}" type="parTrans" cxnId="{EC7D7A05-3480-40E2-A1AD-B7A1CBCD2B9A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08F2F34F-182A-413F-A242-44744E79707D}" type="sibTrans" cxnId="{EC7D7A05-3480-40E2-A1AD-B7A1CBCD2B9A}">
      <dgm:prSet/>
      <dgm:spPr/>
      <dgm:t>
        <a:bodyPr/>
        <a:lstStyle/>
        <a:p>
          <a:endParaRPr lang="ru-RU"/>
        </a:p>
      </dgm:t>
    </dgm:pt>
    <dgm:pt modelId="{30A4C6F2-428E-4C48-AAFA-B0AA390B6F5D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Взыскание</a:t>
          </a:r>
          <a:endParaRPr lang="ru-RU" b="1" dirty="0">
            <a:solidFill>
              <a:schemeClr val="bg1"/>
            </a:solidFill>
          </a:endParaRPr>
        </a:p>
      </dgm:t>
    </dgm:pt>
    <dgm:pt modelId="{B28DD186-6472-4D8D-9A45-1AFD2413FA33}" type="parTrans" cxnId="{6CE10DF1-661D-4625-8E01-34044DFD3D88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ru-RU"/>
        </a:p>
      </dgm:t>
    </dgm:pt>
    <dgm:pt modelId="{EAC425F9-4ABF-4C44-9ED4-99A98F33DE74}" type="sibTrans" cxnId="{6CE10DF1-661D-4625-8E01-34044DFD3D88}">
      <dgm:prSet/>
      <dgm:spPr/>
      <dgm:t>
        <a:bodyPr/>
        <a:lstStyle/>
        <a:p>
          <a:endParaRPr lang="ru-RU"/>
        </a:p>
      </dgm:t>
    </dgm:pt>
    <dgm:pt modelId="{C06F1D02-B303-4C68-B964-3625EF53118A}" type="pres">
      <dgm:prSet presAssocID="{82E7E778-C67D-401E-A3BB-C5D5C92ED4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5431E-CB69-49B1-A0D9-E308229093B7}" type="pres">
      <dgm:prSet presAssocID="{43DB80E2-108A-4A58-BC14-32D2AFFC2652}" presName="centerShape" presStyleLbl="node0" presStyleIdx="0" presStyleCnt="1"/>
      <dgm:spPr/>
      <dgm:t>
        <a:bodyPr/>
        <a:lstStyle/>
        <a:p>
          <a:endParaRPr lang="ru-RU"/>
        </a:p>
      </dgm:t>
    </dgm:pt>
    <dgm:pt modelId="{D68660D0-4CB2-419B-85F3-08EEB22CF6E1}" type="pres">
      <dgm:prSet presAssocID="{67070F08-A7C9-4DED-AF4F-A21F741055F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B95A81E-81FA-4CE5-BB72-8F0530D3D900}" type="pres">
      <dgm:prSet presAssocID="{26D23EBB-AD4A-4C5C-AB46-9127EDD498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6D13A-AFDF-4778-A2C3-861847732F13}" type="pres">
      <dgm:prSet presAssocID="{A2A1A24F-2FCE-469D-B205-F1AD5BB10AC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45FE755-91CB-4FEE-AD57-C85786920AB6}" type="pres">
      <dgm:prSet presAssocID="{130ACEA3-F0C1-4FA5-8A38-D220838FB7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70C4-E355-4E68-B353-5AB6D9F83FA0}" type="pres">
      <dgm:prSet presAssocID="{B28DD186-6472-4D8D-9A45-1AFD2413FA3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CCFEFBD-1AD5-477E-9D5B-37797183DA5E}" type="pres">
      <dgm:prSet presAssocID="{30A4C6F2-428E-4C48-AAFA-B0AA390B6F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E10DF1-661D-4625-8E01-34044DFD3D88}" srcId="{43DB80E2-108A-4A58-BC14-32D2AFFC2652}" destId="{30A4C6F2-428E-4C48-AAFA-B0AA390B6F5D}" srcOrd="2" destOrd="0" parTransId="{B28DD186-6472-4D8D-9A45-1AFD2413FA33}" sibTransId="{EAC425F9-4ABF-4C44-9ED4-99A98F33DE74}"/>
    <dgm:cxn modelId="{8D7F905C-5389-4EA1-A2AF-773F4BD8C105}" srcId="{43DB80E2-108A-4A58-BC14-32D2AFFC2652}" destId="{26D23EBB-AD4A-4C5C-AB46-9127EDD498F8}" srcOrd="0" destOrd="0" parTransId="{67070F08-A7C9-4DED-AF4F-A21F741055F5}" sibTransId="{9CCB91E8-FF03-41A9-9518-93D52C082A1A}"/>
    <dgm:cxn modelId="{EC7D7A05-3480-40E2-A1AD-B7A1CBCD2B9A}" srcId="{43DB80E2-108A-4A58-BC14-32D2AFFC2652}" destId="{130ACEA3-F0C1-4FA5-8A38-D220838FB7CC}" srcOrd="1" destOrd="0" parTransId="{A2A1A24F-2FCE-469D-B205-F1AD5BB10ACC}" sibTransId="{08F2F34F-182A-413F-A242-44744E79707D}"/>
    <dgm:cxn modelId="{EA94DBA3-2F3C-4E9B-B06F-BBA181AD14F2}" type="presOf" srcId="{67070F08-A7C9-4DED-AF4F-A21F741055F5}" destId="{D68660D0-4CB2-419B-85F3-08EEB22CF6E1}" srcOrd="0" destOrd="0" presId="urn:microsoft.com/office/officeart/2005/8/layout/radial4"/>
    <dgm:cxn modelId="{BA6B44BE-6786-4F46-9FB7-1DCDAB7959AC}" srcId="{82E7E778-C67D-401E-A3BB-C5D5C92ED430}" destId="{43DB80E2-108A-4A58-BC14-32D2AFFC2652}" srcOrd="0" destOrd="0" parTransId="{10D243CE-EF2D-42A7-8A14-9566813401B2}" sibTransId="{0398D342-8B98-4ED3-B33A-B125728243BE}"/>
    <dgm:cxn modelId="{D87D784A-85F0-4BF4-BA4C-08A6DCE30328}" type="presOf" srcId="{43DB80E2-108A-4A58-BC14-32D2AFFC2652}" destId="{E865431E-CB69-49B1-A0D9-E308229093B7}" srcOrd="0" destOrd="0" presId="urn:microsoft.com/office/officeart/2005/8/layout/radial4"/>
    <dgm:cxn modelId="{15348784-2705-41B3-8841-5A56DC0EA8EB}" type="presOf" srcId="{82E7E778-C67D-401E-A3BB-C5D5C92ED430}" destId="{C06F1D02-B303-4C68-B964-3625EF53118A}" srcOrd="0" destOrd="0" presId="urn:microsoft.com/office/officeart/2005/8/layout/radial4"/>
    <dgm:cxn modelId="{D91F2EDC-18C3-4827-B46C-9C47980D4AEA}" type="presOf" srcId="{30A4C6F2-428E-4C48-AAFA-B0AA390B6F5D}" destId="{7CCFEFBD-1AD5-477E-9D5B-37797183DA5E}" srcOrd="0" destOrd="0" presId="urn:microsoft.com/office/officeart/2005/8/layout/radial4"/>
    <dgm:cxn modelId="{DE803ABF-8FA4-45B0-8EC1-80B37B16B391}" type="presOf" srcId="{A2A1A24F-2FCE-469D-B205-F1AD5BB10ACC}" destId="{7CB6D13A-AFDF-4778-A2C3-861847732F13}" srcOrd="0" destOrd="0" presId="urn:microsoft.com/office/officeart/2005/8/layout/radial4"/>
    <dgm:cxn modelId="{AB9E63BB-2394-4475-9922-E8AED5BF77C9}" type="presOf" srcId="{B28DD186-6472-4D8D-9A45-1AFD2413FA33}" destId="{85A270C4-E355-4E68-B353-5AB6D9F83FA0}" srcOrd="0" destOrd="0" presId="urn:microsoft.com/office/officeart/2005/8/layout/radial4"/>
    <dgm:cxn modelId="{5978AEF2-369D-4332-8638-5A8EB7374367}" type="presOf" srcId="{130ACEA3-F0C1-4FA5-8A38-D220838FB7CC}" destId="{945FE755-91CB-4FEE-AD57-C85786920AB6}" srcOrd="0" destOrd="0" presId="urn:microsoft.com/office/officeart/2005/8/layout/radial4"/>
    <dgm:cxn modelId="{9FA05034-DCD4-44CD-81DE-97F5164CF552}" type="presOf" srcId="{26D23EBB-AD4A-4C5C-AB46-9127EDD498F8}" destId="{8B95A81E-81FA-4CE5-BB72-8F0530D3D900}" srcOrd="0" destOrd="0" presId="urn:microsoft.com/office/officeart/2005/8/layout/radial4"/>
    <dgm:cxn modelId="{55F81DC4-82B3-417C-9CF8-7692D3F58D5D}" type="presParOf" srcId="{C06F1D02-B303-4C68-B964-3625EF53118A}" destId="{E865431E-CB69-49B1-A0D9-E308229093B7}" srcOrd="0" destOrd="0" presId="urn:microsoft.com/office/officeart/2005/8/layout/radial4"/>
    <dgm:cxn modelId="{A29FF76D-95D6-430D-89FE-AD5A0F6460DA}" type="presParOf" srcId="{C06F1D02-B303-4C68-B964-3625EF53118A}" destId="{D68660D0-4CB2-419B-85F3-08EEB22CF6E1}" srcOrd="1" destOrd="0" presId="urn:microsoft.com/office/officeart/2005/8/layout/radial4"/>
    <dgm:cxn modelId="{B686CA93-9327-42CF-A07F-FBAD80229D90}" type="presParOf" srcId="{C06F1D02-B303-4C68-B964-3625EF53118A}" destId="{8B95A81E-81FA-4CE5-BB72-8F0530D3D900}" srcOrd="2" destOrd="0" presId="urn:microsoft.com/office/officeart/2005/8/layout/radial4"/>
    <dgm:cxn modelId="{0B0C584E-A1FB-4290-9632-7D0F6C05C9C9}" type="presParOf" srcId="{C06F1D02-B303-4C68-B964-3625EF53118A}" destId="{7CB6D13A-AFDF-4778-A2C3-861847732F13}" srcOrd="3" destOrd="0" presId="urn:microsoft.com/office/officeart/2005/8/layout/radial4"/>
    <dgm:cxn modelId="{B425A4A4-0F9D-4534-AF56-DC28DA7F652B}" type="presParOf" srcId="{C06F1D02-B303-4C68-B964-3625EF53118A}" destId="{945FE755-91CB-4FEE-AD57-C85786920AB6}" srcOrd="4" destOrd="0" presId="urn:microsoft.com/office/officeart/2005/8/layout/radial4"/>
    <dgm:cxn modelId="{B51E447E-3250-4113-AEFE-EA11D7DB5A4B}" type="presParOf" srcId="{C06F1D02-B303-4C68-B964-3625EF53118A}" destId="{85A270C4-E355-4E68-B353-5AB6D9F83FA0}" srcOrd="5" destOrd="0" presId="urn:microsoft.com/office/officeart/2005/8/layout/radial4"/>
    <dgm:cxn modelId="{7CB70435-15FB-41C0-B286-32484D605E05}" type="presParOf" srcId="{C06F1D02-B303-4C68-B964-3625EF53118A}" destId="{7CCFEFBD-1AD5-477E-9D5B-37797183DA5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491A58-3BA6-4EC2-A06A-FBDF1AF360B0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B41937-C189-45CD-981E-6741ADDD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4C7FFB97B0FD5AA7A4D97EFC95241E06D9855F3A4E90EA435E9CCF96B0D1C58572960D43A44E96FB9600B12Z7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111CC-FDD2-4862-90C2-32ADF2133D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10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11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12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13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Банки неохотно принимают в залог право аренды государственных и муниципальных земель, т.к. в большинстве срок аренды составляет 5-15 лет, залог под долгосрочные кредиты не возможен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Амурская область, </a:t>
            </a:r>
            <a:r>
              <a:rPr lang="ru-RU" dirty="0" err="1" smtClean="0"/>
              <a:t>диффиренцированный</a:t>
            </a:r>
            <a:r>
              <a:rPr lang="ru-RU" dirty="0" smtClean="0"/>
              <a:t> подход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Переданный в аренду гражданину или юридическому лицу земельный участок может быть приобретен таким арендатором в собственность по истечении трех лет с момента заключения договора аренды при условии надлежащего использования этого земельного участка по цене, установленной: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 ред. Закона Амурской области от 16.05.2011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 477-ОЗ)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для гражданина или юридического лица, приобретающих земельный участок по истечении трех лет с момента заключения договора аренды, - по цене, составляющей 80% кадастровой стоимости земельного участка;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для гражданина или юридического лица, приобретающих земельный участок по истечении пяти лет с момента заключения договора аренды, - по цене, составляющей 70% кадастровой стоимости земельного участка;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для гражданина или юридического лица, приобретающих земельный участок по истечении десяти лет с момента заключения договора аренды, - по цене, составляющей 50% кадастровой стоимости земельного участка;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для гражданина или юридического лица, приобретающих земельный участок по истечении пятнадцати и более лет с момента заключения договора аренды, - по цене, составляющей 30% кадастровой стоимости земельного участка.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 предоставлении земельного участка в собственность или об отказе в его предоставлении в собственность должно быть принято в течение тридцати дней со дня подачи арендатором заявления в письменной форме в Правительство области или орган местного самоуправления, обладающие правом предоставления соответствующих земельных участков в пределах их компетенции.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предыдущих, действующая редакция ФЗ “Об обороте земель сельскохозяйственного назначения” к невостребованным земельным долям подходит более дифференцировано.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в законе отсутствует понятие земельной доли. Законодатель изменил формулировки, и теперь земельная доля на земельный участок не является невостребованной, а может быть признана таковой, если собственник земельной доли не передал земельную долю в аренду или не распорядился ею иным образом- п.1 ст.12.1 ФЗ “Об обороте земель сельскохозяйственного назначения”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законодатель ввел дополнительные основания, по которым земельная доля может быть признана невостребованной. Такими основаниями являются: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сведений о собственнике земельной доли в решениях органов местного самоуправления о приватизации сельскохозяйственных угодий, принятых до вступления в силу ФЗ “О государственной регистрации прав на недвижимое имущество и сделок с ним”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умершего собственника земельной доли нет наследников ни по закону, ни по завещанию;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не имеют право наследовать;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отстранены от наследства, либо наследники отказались или не приняли наследство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государственной регистрации договора аренды, в земельном участке появляются доли, у умерших собственников которых отсутствуют наследники, либо наследники не торопятся с оформлением своих прав.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Признать такие земельные доли невостребованными невозможно, так как формально наследодатель – собственник доли, при жизни распорядился своей земельной долей.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предыдущих, действующая редакция ФЗ “Об обороте земель сельскохозяйственного назначения” к невостребованным земельным долям подходит более дифференцировано.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в законе отсутствует понятие земельной доли. Законодатель изменил формулировки, и теперь земельная доля на земельный участок не является невостребованной, а может быть признана таковой, если собственник земельной доли не передал земельную долю в аренду или не распорядился ею иным образом- п.1 ст.12.1 ФЗ “Об обороте земель сельскохозяйственного назначения”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законодатель ввел дополнительные основания, по которым земельная доля может быть признана невостребованной. Такими основаниями являются: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сведений о собственнике земельной доли в решениях органов местного самоуправления о приватизации сельскохозяйственных угодий, принятых до вступления в силу ФЗ “О государственной регистрации прав на недвижимое имущество и сделок с ним”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умершего собственника земельной доли нет наследников ни по закону, ни по завещанию;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не имеют право наследовать;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отстранены от наследства, либо наследники отказались или не приняли наследство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государственной регистрации договора аренды, в земельном участке появляются доли, у умерших собственников которых отсутствуют наследники, либо наследники не торопятся с оформлением своих прав.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Признать такие земельные доли невостребованными невозможно, так как формально наследодатель – собственник доли, при жизни распорядился своей земельной долей.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предыдущих, действующая редакция ФЗ “Об обороте земель сельскохозяйственного назначения” к невостребованным земельным долям подходит более дифференцировано.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в законе отсутствует понятие земельной доли. Законодатель изменил формулировки, и теперь земельная доля на земельный участок не является невостребованной, а может быть признана таковой, если собственник земельной доли не передал земельную долю в аренду или не распорядился ею иным образом- п.1 ст.12.1 ФЗ “Об обороте земель сельскохозяйственного назначения”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законодатель ввел дополнительные основания, по которым земельная доля может быть признана невостребованной. Такими основаниями являются: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сведений о собственнике земельной доли в решениях органов местного самоуправления о приватизации сельскохозяйственных угодий, принятых до вступления в силу ФЗ “О государственной регистрации прав на недвижимое имущество и сделок с ним”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умершего собственника земельной доли нет наследников ни по закону, ни по завещанию;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не имеют право наследовать;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отстранены от наследства, либо наследники отказались или не приняли наследство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государственной регистрации договора аренды, в земельном участке появляются доли, у умерших собственников которых отсутствуют наследники, либо наследники не торопятся с оформлением своих прав.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Признать такие земельные доли невостребованными невозможно, так как формально наследодатель – собственник доли, при жизни распорядился своей земельной долей.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предыдущих, действующая редакция ФЗ “Об обороте земель сельскохозяйственного назначения” к невостребованным земельным долям подходит более дифференцировано.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в законе отсутствует понятие земельной доли. Законодатель изменил формулировки, и теперь земельная доля на земельный участок не является невостребованной, а может быть признана таковой, если собственник земельной доли не передал земельную долю в аренду или не распорядился ею иным образом- п.1 ст.12.1 ФЗ “Об обороте земель сельскохозяйственного назначения”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законодатель ввел дополнительные основания, по которым земельная доля может быть признана невостребованной. Такими основаниями являются: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сведений о собственнике земельной доли в решениях органов местного самоуправления о приватизации сельскохозяйственных угодий, принятых до вступления в силу ФЗ “О государственной регистрации прав на недвижимое имущество и сделок с ним”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умершего собственника земельной доли нет наследников ни по закону, ни по завещанию;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не имеют право наследовать;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наследники умершего собственника земельной доли отстранены от наследства, либо наследники отказались или не приняли наследство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государственной регистрации договора аренды, в земельном участке появляются доли, у умерших собственников которых отсутствуют наследники, либо наследники не торопятся с оформлением своих прав.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Признать такие земельные доли невостребованными невозможно, так как формально наследодатель – собственник доли, при жизни распорядился своей земельной долей.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субъектах РФ должны быть приняты программы, предусматривающие возмещение</a:t>
            </a:r>
            <a:r>
              <a:rPr lang="ru-RU" baseline="0" dirty="0" smtClean="0"/>
              <a:t> части затрат.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Приняты не во всех регионах.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В большинстве случаев возмещению подлежат затраты на постановку ЗУ на кадастровый учет.</a:t>
            </a: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E6588-CAE3-43AA-8DD3-D5643BE601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F8BED-F7DC-48CF-AD7D-354C7A2C86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4</a:t>
            </a:fld>
            <a:r>
              <a:rPr lang="ru-RU" dirty="0" smtClean="0">
                <a:latin typeface="Bookman Old Style" pitchFamily="18" charset="0"/>
              </a:rPr>
              <a:t>.</a:t>
            </a:r>
            <a:r>
              <a:rPr lang="ru-RU" baseline="0" dirty="0" smtClean="0">
                <a:latin typeface="Bookman Old Style" pitchFamily="18" charset="0"/>
              </a:rPr>
              <a:t>  Отказы </a:t>
            </a:r>
            <a:r>
              <a:rPr lang="ru-RU" baseline="0" dirty="0" err="1" smtClean="0">
                <a:latin typeface="Bookman Old Style" pitchFamily="18" charset="0"/>
              </a:rPr>
              <a:t>Росреестра</a:t>
            </a:r>
            <a:r>
              <a:rPr lang="ru-RU" baseline="0" dirty="0" smtClean="0">
                <a:latin typeface="Bookman Old Style" pitchFamily="18" charset="0"/>
              </a:rPr>
              <a:t> в случае отсутствия согласия других собственников земельных долей.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5</a:t>
            </a:fld>
            <a:r>
              <a:rPr lang="ru-RU" dirty="0" smtClean="0">
                <a:latin typeface="Bookman Old Style" pitchFamily="18" charset="0"/>
              </a:rPr>
              <a:t>.</a:t>
            </a:r>
            <a:r>
              <a:rPr lang="ru-RU" baseline="0" dirty="0" smtClean="0">
                <a:latin typeface="Bookman Old Style" pitchFamily="18" charset="0"/>
              </a:rPr>
              <a:t>  Отказы </a:t>
            </a:r>
            <a:r>
              <a:rPr lang="ru-RU" baseline="0" dirty="0" err="1" smtClean="0">
                <a:latin typeface="Bookman Old Style" pitchFamily="18" charset="0"/>
              </a:rPr>
              <a:t>Росреестра</a:t>
            </a:r>
            <a:r>
              <a:rPr lang="ru-RU" baseline="0" dirty="0" smtClean="0">
                <a:latin typeface="Bookman Old Style" pitchFamily="18" charset="0"/>
              </a:rPr>
              <a:t> в случае отсутствия согласия других собственников </a:t>
            </a:r>
            <a:r>
              <a:rPr lang="ru-RU" baseline="0" smtClean="0">
                <a:latin typeface="Bookman Old Style" pitchFamily="18" charset="0"/>
              </a:rPr>
              <a:t>земельных долей.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6</a:t>
            </a:fld>
            <a:r>
              <a:rPr lang="ru-RU" dirty="0" smtClean="0">
                <a:latin typeface="Bookman Old Style" pitchFamily="18" charset="0"/>
              </a:rPr>
              <a:t>.</a:t>
            </a:r>
            <a:r>
              <a:rPr lang="ru-RU" baseline="0" dirty="0" smtClean="0">
                <a:latin typeface="Bookman Old Style" pitchFamily="18" charset="0"/>
              </a:rPr>
              <a:t>  Отказы </a:t>
            </a:r>
            <a:r>
              <a:rPr lang="ru-RU" baseline="0" dirty="0" err="1" smtClean="0">
                <a:latin typeface="Bookman Old Style" pitchFamily="18" charset="0"/>
              </a:rPr>
              <a:t>Росреестра</a:t>
            </a:r>
            <a:r>
              <a:rPr lang="ru-RU" baseline="0" dirty="0" smtClean="0">
                <a:latin typeface="Bookman Old Style" pitchFamily="18" charset="0"/>
              </a:rPr>
              <a:t> в случае отсутствия согласия других собственников </a:t>
            </a:r>
            <a:r>
              <a:rPr lang="ru-RU" baseline="0" smtClean="0">
                <a:latin typeface="Bookman Old Style" pitchFamily="18" charset="0"/>
              </a:rPr>
              <a:t>земельных долей.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7</a:t>
            </a:fld>
            <a:r>
              <a:rPr lang="ru-RU" dirty="0" smtClean="0">
                <a:latin typeface="Bookman Old Style" pitchFamily="18" charset="0"/>
              </a:rPr>
              <a:t>. Доверенности – порядок извещения об отмене доверенности.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13ED-61E8-48F3-8BC8-9A86B32CB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FB3D307B-DA40-4EC0-B180-8A2363A8BCCB}" type="slidenum">
              <a:rPr lang="ru-RU" smtClean="0">
                <a:latin typeface="Bookman Old Style" pitchFamily="18" charset="0"/>
              </a:rPr>
              <a:pPr/>
              <a:t>9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5BA1-0860-461D-83C6-5A7DB6DC21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D428-DA4C-4376-842E-48DC8AF9E429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4513-6080-4596-AFCD-92867EF71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7A2A-7D02-43F1-84A9-6E1597B67E5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ACBC-1ADD-4CE2-BAEB-3AAE897B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BE44-9796-459D-93E7-4658EB54958B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0A2A-B1A4-4671-89A9-B92AD0A60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533D-A412-4AAF-8A00-8CF2A7AF6982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BEB-E5C3-42E9-BDD5-5467074A3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010F-29D9-417B-9241-0B407D22CC90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0247-EF4C-454E-9FF5-98BE01309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C658-9DB9-4902-A347-CA8F2EB911E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6528-6DD2-4A9A-9853-97642C85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D003-F2BC-4359-8795-AE32E3570DFE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30F8-A125-4746-A081-E54525AB3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4C30-D6D9-4BAA-8F0D-2AFD6222AD68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1770-A8FF-4D5C-9D08-850EA21D9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B4D7-8FA9-4D95-8349-7B48409D6D1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6E8-22CB-4746-8AFB-31102F1F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A147-CAF1-4D6A-8E3F-B8CF323F5A7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A6FC-F20E-4875-8896-9186D9E9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1E72-3466-4652-AB84-581900B43DC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54A6-7CEC-4BD1-9EE1-73CC04D9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453BA-EF4F-4FBC-91B2-35E3D7BC8294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ECE483-0917-49E2-9002-2C60F009A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lga_romanova@ratum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148431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>III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>Международная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>агротехнологическая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> конференция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>04-06 марта 2014, Воронеж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</a:b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  <a:t/>
            </a:r>
            <a:br>
              <a:rPr lang="ru-RU" sz="900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  <a:ea typeface="Calibri"/>
                <a:cs typeface="Times New Roman"/>
              </a:rPr>
            </a:b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989138"/>
            <a:ext cx="8353425" cy="46082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Правовые способы снижения  рисков в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агробизнесе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:  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защита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от рейдеров, доступ к субсидиям и дотациям, проверки госорганов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Ольга Романова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Адвокат, управляющий партнер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Olga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Romanova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Advocate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Managing partner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Основные способы получения контроля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7638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C0504D"/>
              </a:buClr>
              <a:buSzPct val="60000"/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444808"/>
          <a:ext cx="8496944" cy="51541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2"/>
                <a:gridCol w="4248472"/>
              </a:tblGrid>
              <a:tr h="3588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Тип земель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Способ контроля</a:t>
                      </a:r>
                      <a:endParaRPr lang="ru-RU" sz="16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Паевая земля (общая долевая собственность)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Аренда участка, находящегося в долевой собственности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58888">
                <a:tc vMerge="1"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земельных долей вне аренды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 vMerge="1"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земельных долей внутри аренды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58888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Земли районного фонда (государственные, муниципальные, фонд перераспределения)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Аренда земель районного фонда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 vMerge="1"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участка из земель районного фонда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Невостребованные земельные доли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Аренда невостребованных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земельных долей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58888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Перехват контроля (земель, находящихся в аренде у третьих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лиц)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Через номинального собственника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Через двух номинальных собственников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0456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Через  ЕИО предприятия,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являющегося арендатором земельного участка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Юридические риски (1)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Длительный срок оформления прав на использование земель сельскохозяйственного назначения: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Смерть собственников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/>
              </a:rPr>
              <a:t>→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приостановление регистрационных действий до вступления в наследство.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Окончание срока доверенностей.  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Отзыв доверенностей по инициативе конкурентов. 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Риск потери урожая при использовании земли без оформления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самозахват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рейдерами, трудности при отстаивании прав в суде). 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Административная ответственность за незаконное использование земель и др.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Риски (1)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/>
        </p:nvGraphicFramePr>
        <p:xfrm>
          <a:off x="251520" y="1268761"/>
          <a:ext cx="8712968" cy="54005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288"/>
                <a:gridCol w="6120680"/>
              </a:tblGrid>
              <a:tr h="4444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Способ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контроля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Риски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8911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Аренда земельного участка, находящегося в долевой собственности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Нарушение процедуры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заключения договора аренды</a:t>
                      </a:r>
                      <a:endPara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Вероятность начала покупки земельных долей на одного из пайщиков в интересах третьих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лиц – конкурентов. После выкупа долей конкурент, вероятно, будет инициировать процедуру выдела земельного участка в счет земельных долей. Последствия такого выдела по истечении срока договора аренды могут привести к утрате права пользования на этот участок.</a:t>
                      </a:r>
                    </a:p>
                    <a:p>
                      <a:r>
                        <a:rPr lang="ru-RU" sz="1600" u="sng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Способ управления риском: 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долей внутри аренды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0649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земельных долей вне аренды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Риск отзыва доверенностей,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не исполнение условий предварительных договоров купли-продажи земельных долей.</a:t>
                      </a:r>
                      <a:endPara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600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Способы</a:t>
                      </a:r>
                      <a:r>
                        <a:rPr lang="ru-RU" sz="1600" u="sng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управления риском: 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заключение предварительных договоров купли-продажи земельных долей. Заключение краткосрочных договоров аренды, утверждение условий аренды общим собранием</a:t>
                      </a:r>
                      <a:endParaRPr lang="ru-RU" sz="16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Риски (2)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9" name="Содержимое 9"/>
          <p:cNvGraphicFramePr>
            <a:graphicFrameLocks/>
          </p:cNvGraphicFramePr>
          <p:nvPr/>
        </p:nvGraphicFramePr>
        <p:xfrm>
          <a:off x="503040" y="1556792"/>
          <a:ext cx="7885384" cy="45651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28086"/>
                <a:gridCol w="4757298"/>
              </a:tblGrid>
              <a:tr h="4437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Способ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контроля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Риски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568305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Покупка земельных долей внутри аренды</a:t>
                      </a:r>
                      <a:endParaRPr lang="ru-RU" sz="1600" u="non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Отзыв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доверенностей.</a:t>
                      </a:r>
                    </a:p>
                    <a:p>
                      <a:r>
                        <a:rPr lang="ru-RU" sz="1600" u="sng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Способы управления риском: 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включение к договор купли-продажи земельной доли условий о штрафных санкциях, компенсации убытков  и затрат, связанных с регистрацией прав</a:t>
                      </a:r>
                      <a:endParaRPr lang="ru-RU" sz="1600" u="non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765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Аренда земель районного фонда</a:t>
                      </a:r>
                    </a:p>
                    <a:p>
                      <a:endPara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Нарушение  процедуры 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заключения договора аренды</a:t>
                      </a:r>
                      <a:endParaRPr lang="ru-RU" sz="1600" u="non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765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Невостребованные земельные доли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Самозахват</a:t>
                      </a:r>
                      <a:r>
                        <a:rPr lang="ru-RU" sz="160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земель, санкции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со стороны </a:t>
                      </a:r>
                      <a:r>
                        <a:rPr lang="ru-RU" sz="1600" u="none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Россельхознадзора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, прокуратуры.</a:t>
                      </a:r>
                    </a:p>
                    <a:p>
                      <a:endParaRPr lang="ru-RU" sz="1600" u="none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Риск потери урожая (</a:t>
                      </a:r>
                      <a:r>
                        <a:rPr lang="ru-RU" sz="1600" u="none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самозахват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u="none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урожая</a:t>
                      </a:r>
                      <a:r>
                        <a:rPr lang="ru-RU" sz="160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)</a:t>
                      </a:r>
                      <a:endParaRPr lang="ru-RU" sz="1600" u="non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690048" cy="279432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III.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Как воспользоваться льготным выкупом земельных участков сельскохозяйственного назначения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79208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Льготы для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сельхозорганизаций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и фермеров </a:t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на приобретение земель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сельхозназначения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в собственность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412777"/>
          <a:ext cx="8640960" cy="51756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/>
                <a:gridCol w="2880320"/>
                <a:gridCol w="2880320"/>
              </a:tblGrid>
              <a:tr h="70553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Статья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Закона об обороте ЗСХН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При каких условиях действует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Какие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документы необходимо представить</a:t>
                      </a:r>
                      <a:endParaRPr lang="ru-RU" sz="150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0857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Приобретение в собственность арендуемых земельных участков, находящихся в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государственной </a:t>
                      </a:r>
                      <a:b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или муниципальной собственности (п.4. ст.10 Закона)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 истечении 3-х лет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с момента заключения договора. Надлежащее использование.</a:t>
                      </a:r>
                    </a:p>
                    <a:p>
                      <a:pPr algn="just"/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Приобретение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 рыночной стоимости, или стоимости, установленной субъектом РФ.</a:t>
                      </a:r>
                      <a:endParaRPr lang="ru-RU" sz="15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Заявление и документы, которые могут подтверждать надлежащее использование. Перечень документов устанавливается Минсельхозом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РФ. </a:t>
                      </a:r>
                    </a:p>
                    <a:p>
                      <a:pPr algn="just"/>
                      <a:endParaRPr lang="ru-RU" sz="15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Проект приказа «О перечне документов, которые могут подтверждать надлежащее использование земельного участка из земель сельскохозяйственного назначения» (опубликован 12 апреля 2012 г. на сайте МСХ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РФ)</a:t>
                      </a:r>
                      <a:endParaRPr lang="ru-RU" sz="15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321270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Аренда земельных участков, находящихся в государственной или </a:t>
                      </a:r>
                      <a:br>
                        <a:rPr lang="ru-RU" sz="1500" b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муниципальной собственности (п.5.1. ст.10 Закона) </a:t>
                      </a:r>
                      <a:br>
                        <a:rPr lang="ru-RU" sz="1500" b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</a:br>
                      <a:endParaRPr lang="ru-RU" sz="15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Передается использующим его </a:t>
                      </a:r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с\х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организациям в собственность или аренду без проведения торгов.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Цена – не более 15% от кадастровой стоимости. Арендная плата – 0,3% от кадастровой стоимости.</a:t>
                      </a:r>
                    </a:p>
                    <a:p>
                      <a:pPr algn="just"/>
                      <a:r>
                        <a:rPr lang="ru-RU" sz="15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оргов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.</a:t>
                      </a:r>
                      <a:endParaRPr lang="ru-RU" sz="15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5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79208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Выкупная стоимость по регионам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 (1)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(п.4 ст. 10 Закона об ОЗСХН)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97000"/>
          <a:ext cx="8136904" cy="5039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Субъект федерации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Установленная стоимость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Белгородская, Новосибирская, Свердловская области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 рыночной стоимости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Брянская, Воронежская, Калужская, Курская, Тульская, Пензенская, Ульяновская области, Краснодарский край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20% от кадастровой стоимости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Липецкая, Калининградская, Тамбовская, Тюменская, Ростовская области, Приморский, Хабаровский край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15% от кадастровой стоимости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Владимирская, Рязанская область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10% от кадастровой стоимости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Орловская область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5% от кадастровой стоимости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Московская область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5-кратная кадастровая стоимость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Выкупная стоимость по регионам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(п.4 ст. 10 Закона об ОЗСХН)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40768"/>
          <a:ext cx="8424936" cy="512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1392"/>
                <a:gridCol w="5293544"/>
              </a:tblGrid>
              <a:tr h="3251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Субъект федерации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Установленная стоимость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7153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Ставропольский край</a:t>
                      </a:r>
                      <a:endParaRPr lang="ru-RU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1) кадастровая стоимости земельных участков - по истечении трех лет со дня заключения договора аренды этих земельных участков;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2) 80 процентов от кадастровой стоимости земельных участков - по истечении шести лет со дня заключения договора аренды;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3) 60 процентов кадастровой стоимости земельных участков - по истечении девяти лет со дня заключения договора аренды;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4) 40 процентов кадастровой стоимости земельных участков - по истечении 12 лет со дня заключения договора аренды;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5) 20 процентов кадастровой стоимости земельных участков - по истечении 15 и более лет со дня заключения договора аренды.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Сделки с земельными долями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(п.4. ст.12 Закона)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Орган местного самоуправления, ставший собственником земельной доли вправе продать земельную долю с/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организации, использующей земельный участок по цене 15% кадастровой стоимости.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Перечень документов, подтверждающих надлежащее использование земельного участка, устанавливается федеральным органом исполнительной власти  (п. 4 ст. 10 Закона)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Может ли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сельхозорганизация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воспользоваться установленными  льготами?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93610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Проект приказа «О перечне документов, которые могут подтверждать надлежащее использование земельного участка из земель сельскохозяйственного назначения»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(опубликован 12 апреля 2012 г.)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Документ о проведении агрохимического и 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эколого-токсикологичесского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обследования земель сельскохозяйственного назначения, подтверждающие отсутствие существенного снижения плодородия земель сельскохозяйственного назначения в соответствии с критериями, утвержденными постановлением Правительства РФ от 22 июля 2011 № 612 «Об утверждении критериев существенного снижения плодородия земель сельскохозяйственного назначения»;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Акт обследования земель сельскохозяйственного назначения, составленный арендодателем и арендатором земельного участка, или данные, полученные в ходе проведения мониторинга земель сельскохозяйственного назначения, подтверждающие отсутствие признаков неиспользования земельных участков сельскохозяйственного назначения, утвержденных постановлением Правительства РФ от 23 апреля 2012 г. № 369 «О признаках неиспользования земельных участков с учетом особенностей ведения с сельскохозяйственного производства или осуществления иной связанной с сельскохозяйственным производством деятельности в субъектах РФ».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Содержание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 algn="just">
              <a:buAutoNum type="romanUcPeriod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Изменения в Гражданском кодексе РФ и законодательстве.</a:t>
            </a:r>
          </a:p>
          <a:p>
            <a:pPr marL="514350" indent="-514350" algn="just">
              <a:buAutoNum type="romanUcPeriod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Как снизить риски землепользования – лучшая практика.</a:t>
            </a:r>
          </a:p>
          <a:p>
            <a:pPr marL="514350" indent="-514350" algn="just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III.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Как воспользоваться льготным выкупом земельных участков  сельскохозяйственного назначения.</a:t>
            </a:r>
          </a:p>
          <a:p>
            <a:pPr marL="514350" indent="-514350" algn="just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IV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Лишают прав на земли? Как защититься.</a:t>
            </a:r>
          </a:p>
          <a:p>
            <a:pPr marL="514350" indent="-514350" algn="just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V.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C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убсидии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дотации: налогообложение НДС, возмещение в судебном порядке.</a:t>
            </a:r>
          </a:p>
          <a:p>
            <a:pPr marL="514350" indent="-514350" algn="just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IV.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Агрострахование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с господдержкой. Снижаем риски при общении со страховыми компаниями.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Ответы на вопросы.</a:t>
            </a:r>
          </a:p>
          <a:p>
            <a:pPr marL="514350" indent="-514350" algn="just">
              <a:buAutoNum type="romanUcPeriod"/>
            </a:pP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514350" indent="-514350">
              <a:buAutoNum type="romanUcPeriod"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IV.</a:t>
            </a:r>
            <a:b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Лишают прав на земли? Как защититься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Административные штрафы за неиспользование 2014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 граждан в размере от 0,3 до 0,5 процента кадастровой стоимости земельного участка, являющегося предметом административного правонарушения, но не менее трех тысяч рублей;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на должностных лиц - от 0,5 до 1,5 процента кадастровой стоимости земельного участка, являющегося предметом административного правонарушения, но не менее пятидесяти тысяч рублей;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на юридических лиц - от 2 до 10 процентов кадастровой стоимости земельного участка, являющегося предметом административного правонарушения, но не менее двухсот тысяч рублей.</a:t>
            </a:r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При этом, максимальный размер административного штрафа не может превышать 500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’000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рублей.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Bookman Old Style" pitchFamily="18" charset="0"/>
              </a:rPr>
              <a:t>V.</a:t>
            </a:r>
          </a:p>
          <a:p>
            <a:pPr algn="ctr">
              <a:buNone/>
            </a:pPr>
            <a:r>
              <a:rPr lang="ru-RU" sz="2400" b="1" dirty="0" smtClean="0">
                <a:latin typeface="Bookman Old Style" pitchFamily="18" charset="0"/>
              </a:rPr>
              <a:t>Субсидии и дотации: налогообложение НДС, </a:t>
            </a:r>
          </a:p>
          <a:p>
            <a:pPr algn="ctr">
              <a:buNone/>
            </a:pPr>
            <a:r>
              <a:rPr lang="ru-RU" sz="2400" b="1" dirty="0" smtClean="0">
                <a:latin typeface="Bookman Old Style" pitchFamily="18" charset="0"/>
              </a:rPr>
              <a:t>возмещение в судебном порядке</a:t>
            </a:r>
            <a:endParaRPr lang="en-US" sz="24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Субсидия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484784"/>
            <a:ext cx="2483197" cy="24831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7125" y="1940140"/>
            <a:ext cx="1927101" cy="1927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9" y="2054734"/>
            <a:ext cx="2081336" cy="196165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423228" y="2543652"/>
            <a:ext cx="1152128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383086" y="2508844"/>
            <a:ext cx="1224136" cy="77603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47964" y="4078321"/>
            <a:ext cx="792088" cy="93196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2843808" y="5118076"/>
            <a:ext cx="3600400" cy="1700808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Целевое </a:t>
            </a:r>
          </a:p>
          <a:p>
            <a:pPr algn="ctr"/>
            <a:r>
              <a:rPr lang="ru-RU" sz="2400" b="1" dirty="0" smtClean="0"/>
              <a:t>назначение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868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Условия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868126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Риски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530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576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1143000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Субсидии на возмещение затрат КФХ на оформление прав собственности на землю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Постановление Правительства РФ от 31.10.2011 № 874 «Об утверждении правил предоставления и распределения субсидий из федерального бюджета бюджетам субъектов РФ на возмещение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itchFamily="18" charset="0"/>
              </a:rPr>
              <a:t>части затрат </a:t>
            </a: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КФХ, включая ИП, при оформлении в собственность используемых ими земельных участков из земель сельскохозяйственного назначения» (ред. Постановления Правительства РФ от 06.03.2012 № 197).</a:t>
            </a: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Субсидии предоставляются при оформлении в собственность ЗУ, предоставленных в постоянное (бессрочное) пользование, пожизненно наследуемое владение, а также образованных из приобретенных или арендуемых с правом выкупа земельных долей, право собственности на которые было зарегистрировано после 1 января 2012 г.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Программы приняты не во всех регионах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3"/>
          <p:cNvSpPr>
            <a:spLocks noGrp="1"/>
          </p:cNvSpPr>
          <p:nvPr>
            <p:ph idx="1"/>
          </p:nvPr>
        </p:nvSpPr>
        <p:spPr>
          <a:xfrm>
            <a:off x="467544" y="1556792"/>
            <a:ext cx="5338936" cy="46413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>Thank you for attention!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E-mail: 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  <a:hlinkClick r:id="rId4"/>
              </a:rPr>
              <a:t>olga_romanova@ratum.ru</a:t>
            </a: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Tel: +7 (910)3103072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www.ratum.ru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69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Изменения в Гражданском кодексе РФ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 законодательстве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 algn="just">
              <a:buNone/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514350" indent="-514350">
              <a:buNone/>
            </a:pP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Закон об обороте земель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сельхозназначения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новеллы Гражданского кодекса РФ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(1)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340767"/>
          <a:ext cx="8568952" cy="53498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70071"/>
                <a:gridCol w="5098881"/>
              </a:tblGrid>
              <a:tr h="388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ГК РФ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Закона об обороте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344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Ст. 157.1.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«Согласие на совершение сделки»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П.2 ст. 8 «Купля-продажа земельного участка из земель сельскохозяйственного назначения»</a:t>
                      </a:r>
                    </a:p>
                    <a:p>
                      <a:endParaRPr lang="ru-RU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П.8 ст. 9 «Аренда земельных участков из земель сельскохозяйственного назначения»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7064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П. 2 Ст. 165.1. «Юридически значимые сообщения»</a:t>
                      </a:r>
                    </a:p>
                    <a:p>
                      <a:r>
                        <a:rPr lang="ru-RU" i="1" dirty="0" smtClean="0">
                          <a:latin typeface="Bookman Old Style" pitchFamily="18" charset="0"/>
                        </a:rPr>
                        <a:t>«…. если</a:t>
                      </a:r>
                      <a:r>
                        <a:rPr lang="ru-RU" i="1" baseline="0" dirty="0" smtClean="0">
                          <a:latin typeface="Bookman Old Style" pitchFamily="18" charset="0"/>
                        </a:rPr>
                        <a:t> иное не предусмотрено законом…»</a:t>
                      </a:r>
                      <a:endParaRPr lang="ru-RU" i="1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П.2  ст. 12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«Особенности совершения сделок с долями в праве общей собственности на земельный участок из земель сельскохозяйственного назначения»</a:t>
                      </a:r>
                    </a:p>
                    <a:p>
                      <a:r>
                        <a:rPr lang="ru-RU" i="1" baseline="0" dirty="0" smtClean="0">
                          <a:latin typeface="Bookman Old Style" pitchFamily="18" charset="0"/>
                        </a:rPr>
                        <a:t>«…извещать других участников долевой собственности о намерении продать свою земельную долю не требуется…»</a:t>
                      </a:r>
                    </a:p>
                    <a:p>
                      <a:endParaRPr lang="ru-RU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946">
                <a:tc vMerge="1">
                  <a:txBody>
                    <a:bodyPr/>
                    <a:lstStyle/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Ст.ст. 12.1, 13.1.,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14, 14.1.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Закон об обороте земель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сельхозназначения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новеллы Гражданского кодекса РФ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(2)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3412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44416"/>
                <a:gridCol w="5040560"/>
              </a:tblGrid>
              <a:tr h="391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ГК РФ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Закона об обороте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08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Ст. 173.1. «Недействительность сделки, совершенной без необходимого в силу закона согласия третьего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лица, органа юридического лица или государственного органа либо органа местного самоуправления»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man Old Style" pitchFamily="18" charset="0"/>
                        </a:rPr>
                        <a:t>П.2 ст. 8 «Купля-продажа земельного участка из земель сельскохозяйственного назначения»</a:t>
                      </a:r>
                    </a:p>
                    <a:p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470">
                <a:tc>
                  <a:txBody>
                    <a:bodyPr/>
                    <a:lstStyle/>
                    <a:p>
                      <a:endParaRPr lang="ru-RU" sz="1600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Ст. 174.1.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«Последствия совершения сделки в отношении имущества, распоряжение которым запрещено или ограничено»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man Old Style" pitchFamily="18" charset="0"/>
                        </a:rPr>
                        <a:t>П.2 ст. 8 «Купля-продажа земельного участка из земель сельскохозяйственного назначения»</a:t>
                      </a:r>
                    </a:p>
                    <a:p>
                      <a:pPr algn="just"/>
                      <a:r>
                        <a:rPr lang="ru-RU" i="0" dirty="0" smtClean="0">
                          <a:latin typeface="Bookman Old Style" pitchFamily="18" charset="0"/>
                        </a:rPr>
                        <a:t>Ст. 3 «Права иностранных граждан, иностранных юридических лиц, лиц без гражданства, а также юридических лиц, в</a:t>
                      </a:r>
                      <a:r>
                        <a:rPr lang="ru-RU" i="0" baseline="0" dirty="0" smtClean="0">
                          <a:latin typeface="Bookman Old Style" pitchFamily="18" charset="0"/>
                        </a:rPr>
                        <a:t> уставном (складочном) капитале которых доля иностранных граждан…. составляет более чем 50%, на земельные участки из земель сельскохозяйственного назначения»</a:t>
                      </a:r>
                      <a:r>
                        <a:rPr lang="ru-RU" i="0" dirty="0" smtClean="0">
                          <a:latin typeface="Bookman Old Style" pitchFamily="18" charset="0"/>
                        </a:rPr>
                        <a:t> </a:t>
                      </a:r>
                      <a:endParaRPr lang="ru-RU" i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Закон об обороте земель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сельхозназначения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новеллы Гражданского кодекса РФ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(3)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557553"/>
          <a:ext cx="8784976" cy="458413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44416"/>
                <a:gridCol w="5040560"/>
              </a:tblGrid>
              <a:tr h="356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ГК РФ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Нормы Закона об обороте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0276">
                <a:tc>
                  <a:txBody>
                    <a:bodyPr/>
                    <a:lstStyle/>
                    <a:p>
                      <a:endParaRPr lang="ru-RU" sz="1600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Глава 9.1. «Решения собраний»</a:t>
                      </a:r>
                    </a:p>
                    <a:p>
                      <a:endParaRPr lang="ru-RU" sz="1600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Принятие решений.</a:t>
                      </a:r>
                    </a:p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Недействительность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решения собрания.</a:t>
                      </a:r>
                    </a:p>
                    <a:p>
                      <a:r>
                        <a:rPr lang="ru-RU" sz="1600" baseline="0" dirty="0" err="1" smtClean="0">
                          <a:latin typeface="Bookman Old Style" pitchFamily="18" charset="0"/>
                        </a:rPr>
                        <a:t>Оспоримость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решения собрания.</a:t>
                      </a:r>
                    </a:p>
                    <a:p>
                      <a:r>
                        <a:rPr lang="ru-RU" sz="1600" baseline="0" dirty="0" smtClean="0">
                          <a:latin typeface="Bookman Old Style" pitchFamily="18" charset="0"/>
                        </a:rPr>
                        <a:t>Ничтожность решения собрания.</a:t>
                      </a:r>
                      <a:endParaRPr lang="ru-RU" sz="1600" dirty="0" smtClean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itchFamily="18" charset="0"/>
                        </a:rPr>
                        <a:t>Ст. 14.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«Особенности владения, пользования и распоряжения земельным участком из земель сельскохозяйственного назначения, находящимся в долевой собственности»</a:t>
                      </a:r>
                    </a:p>
                    <a:p>
                      <a:endParaRPr lang="ru-RU" baseline="0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baseline="0" dirty="0" smtClean="0">
                          <a:latin typeface="Bookman Old Style" pitchFamily="18" charset="0"/>
                        </a:rPr>
                        <a:t>С. 14.1. «Общее собрание участников долевой собственности»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2373">
                <a:tc>
                  <a:txBody>
                    <a:bodyPr/>
                    <a:lstStyle/>
                    <a:p>
                      <a:endParaRPr lang="ru-RU" sz="1600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Ст. 1151.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«Наследование выморочного имущества»</a:t>
                      </a:r>
                    </a:p>
                    <a:p>
                      <a:r>
                        <a:rPr lang="ru-RU" sz="1600" baseline="0" dirty="0" smtClean="0">
                          <a:latin typeface="Bookman Old Style" pitchFamily="18" charset="0"/>
                        </a:rPr>
                        <a:t>(вступила в силу с 1 ноября 2013 г.)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0" dirty="0" smtClean="0">
                        <a:latin typeface="Bookman Old Style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>
                          <a:latin typeface="Bookman Old Style" pitchFamily="18" charset="0"/>
                        </a:rPr>
                        <a:t>Ст. 12.1.</a:t>
                      </a:r>
                      <a:r>
                        <a:rPr lang="ru-RU" i="0" baseline="0" dirty="0" smtClean="0">
                          <a:latin typeface="Bookman Old Style" pitchFamily="18" charset="0"/>
                        </a:rPr>
                        <a:t> «невостребованные земельные доли»</a:t>
                      </a:r>
                      <a:endParaRPr lang="ru-RU" i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Закон об обороте земель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сельхозназначения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и новеллы Гражданского кодекса РФ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(4)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Государственная регистрация прав на имущество.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Ст. 164 ГК РФ «Государственная регистрация сделок с недвижимостью»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ru-RU" sz="1800" b="1" dirty="0" smtClean="0">
                <a:solidFill>
                  <a:srgbClr val="F3850B"/>
                </a:solidFill>
                <a:latin typeface="Bookman Old Style" pitchFamily="18" charset="0"/>
              </a:rPr>
              <a:t>ВНИМАНИЕ: договоры аренды, заключенные в период со 2-го по 3-е марта 2013 г. не подлежали государственной регистрации.</a:t>
            </a:r>
          </a:p>
          <a:p>
            <a:pPr>
              <a:buNone/>
            </a:pPr>
            <a:endParaRPr lang="ru-RU" sz="1800" b="1" dirty="0" smtClean="0">
              <a:solidFill>
                <a:srgbClr val="F3850B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Регистрация сделок с недвижимостью через нотариуса.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Если сделка совершена в нотариальной форме, запись о государственный реестр может быть внесена по заявлению любой стороны сделки, в том числе через нотариуса.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Последствия прекращения доверенности (ст. 189 ГК РФ): 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«если третьему лицу предъявлена доверенность, о прекращении которой оно не знало и не должно было знать, права и обязанности, приобретенные в результате действий лица, полномочия которого прекращены, сохраняют силу для представляемого и его правопреемников»</a:t>
            </a:r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0" y="1600200"/>
          <a:ext cx="4244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48478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romanUcPeriod"/>
            </a:pP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514350" indent="-514350"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II.</a:t>
            </a:r>
          </a:p>
          <a:p>
            <a:pPr marL="514350" indent="-514350"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Как снизить риски землепользования – лучшая практика</a:t>
            </a:r>
          </a:p>
          <a:p>
            <a:pPr marL="514350" indent="-514350" algn="ctr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514350" indent="-514350" algn="ctr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7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7638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Arial" pitchFamily="34" charset="0"/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Основные способы получения  контроля над  сельскохозяйственными землями в России.</a:t>
            </a: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 чем отличие понятий «получение контроля» и «совершение сделки»?</a:t>
            </a:r>
          </a:p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C0504D"/>
              </a:buClr>
              <a:buSzPct val="60000"/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3013</Words>
  <Application>Microsoft Office PowerPoint</Application>
  <PresentationFormat>Экран (4:3)</PresentationFormat>
  <Paragraphs>295</Paragraphs>
  <Slides>27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</vt:lpstr>
      <vt:lpstr>III Международная агротехнологическая конференция 04-06 марта 2014, Воронеж  </vt:lpstr>
      <vt:lpstr>Содержание</vt:lpstr>
      <vt:lpstr>        I.   Изменения в Гражданском кодексе РФ  и законодательстве</vt:lpstr>
      <vt:lpstr>Закон об обороте земель сельхозназначения и новеллы Гражданского кодекса РФ  (1)</vt:lpstr>
      <vt:lpstr>Закон об обороте земель сельхозназначения и новеллы Гражданского кодекса РФ  (2)</vt:lpstr>
      <vt:lpstr>Закон об обороте земель сельхозназначения и новеллы Гражданского кодекса РФ  (3)</vt:lpstr>
      <vt:lpstr>Закон об обороте земель сельхозназначения и новеллы Гражданского кодекса РФ  (4)</vt:lpstr>
      <vt:lpstr>Слайд 8</vt:lpstr>
      <vt:lpstr> </vt:lpstr>
      <vt:lpstr> </vt:lpstr>
      <vt:lpstr>Юридические риски (1)</vt:lpstr>
      <vt:lpstr>Риски (1)</vt:lpstr>
      <vt:lpstr>Риски (2)</vt:lpstr>
      <vt:lpstr>III.  Как воспользоваться льготным выкупом земельных участков сельскохозяйственного назначения</vt:lpstr>
      <vt:lpstr>Льготы для сельхозорганизаций и фермеров  на приобретение земель сельхозназначения в собственность  </vt:lpstr>
      <vt:lpstr>Выкупная стоимость по регионам (1) (п.4 ст. 10 Закона об ОЗСХН) </vt:lpstr>
      <vt:lpstr> Выкупная стоимость по регионам (2) (п.4 ст. 10 Закона об ОЗСХН) </vt:lpstr>
      <vt:lpstr> Сделки с земельными долями (п.4. ст.12 Закона)  </vt:lpstr>
      <vt:lpstr> Проект приказа «О перечне документов, которые могут подтверждать надлежащее использование земельного участка из земель сельскохозяйственного назначения» (опубликован 12 апреля 2012 г.) </vt:lpstr>
      <vt:lpstr> IV. Лишают прав на земли? Как защититься </vt:lpstr>
      <vt:lpstr> Административные штрафы за неиспользование 2014 </vt:lpstr>
      <vt:lpstr>  </vt:lpstr>
      <vt:lpstr>Субсидия</vt:lpstr>
      <vt:lpstr>Условия</vt:lpstr>
      <vt:lpstr>Риски</vt:lpstr>
      <vt:lpstr>Субсидии на возмещение затрат КФХ на оформление прав собственности на землю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romanovaon</cp:lastModifiedBy>
  <cp:revision>253</cp:revision>
  <dcterms:created xsi:type="dcterms:W3CDTF">2011-11-21T19:05:50Z</dcterms:created>
  <dcterms:modified xsi:type="dcterms:W3CDTF">2014-03-04T08:40:44Z</dcterms:modified>
</cp:coreProperties>
</file>